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6" r:id="rId3"/>
    <p:sldId id="257" r:id="rId4"/>
    <p:sldId id="272" r:id="rId5"/>
    <p:sldId id="273" r:id="rId6"/>
    <p:sldId id="274" r:id="rId7"/>
    <p:sldId id="370" r:id="rId8"/>
    <p:sldId id="258" r:id="rId9"/>
    <p:sldId id="259" r:id="rId10"/>
    <p:sldId id="271" r:id="rId11"/>
    <p:sldId id="260" r:id="rId12"/>
    <p:sldId id="270" r:id="rId13"/>
    <p:sldId id="275" r:id="rId14"/>
    <p:sldId id="261" r:id="rId15"/>
    <p:sldId id="277" r:id="rId16"/>
    <p:sldId id="363" r:id="rId17"/>
    <p:sldId id="367" r:id="rId18"/>
    <p:sldId id="368" r:id="rId19"/>
    <p:sldId id="364" r:id="rId20"/>
    <p:sldId id="365" r:id="rId21"/>
    <p:sldId id="372" r:id="rId22"/>
    <p:sldId id="262" r:id="rId23"/>
    <p:sldId id="263" r:id="rId24"/>
    <p:sldId id="264" r:id="rId25"/>
    <p:sldId id="265" r:id="rId26"/>
    <p:sldId id="266" r:id="rId27"/>
    <p:sldId id="281" r:id="rId28"/>
    <p:sldId id="267" r:id="rId29"/>
    <p:sldId id="268" r:id="rId30"/>
    <p:sldId id="278" r:id="rId31"/>
    <p:sldId id="279" r:id="rId32"/>
    <p:sldId id="369" r:id="rId33"/>
    <p:sldId id="371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280" r:id="rId42"/>
    <p:sldId id="282" r:id="rId43"/>
    <p:sldId id="283" r:id="rId44"/>
    <p:sldId id="284" r:id="rId45"/>
    <p:sldId id="344" r:id="rId46"/>
    <p:sldId id="345" r:id="rId47"/>
    <p:sldId id="346" r:id="rId48"/>
    <p:sldId id="351" r:id="rId49"/>
    <p:sldId id="347" r:id="rId50"/>
    <p:sldId id="348" r:id="rId51"/>
    <p:sldId id="353" r:id="rId52"/>
    <p:sldId id="352" r:id="rId53"/>
    <p:sldId id="349" r:id="rId54"/>
    <p:sldId id="350" r:id="rId55"/>
    <p:sldId id="384" r:id="rId56"/>
    <p:sldId id="387" r:id="rId57"/>
    <p:sldId id="388" r:id="rId58"/>
    <p:sldId id="389" r:id="rId59"/>
    <p:sldId id="395" r:id="rId60"/>
    <p:sldId id="392" r:id="rId61"/>
    <p:sldId id="396" r:id="rId62"/>
    <p:sldId id="391" r:id="rId63"/>
    <p:sldId id="397" r:id="rId64"/>
    <p:sldId id="400" r:id="rId65"/>
    <p:sldId id="398" r:id="rId66"/>
    <p:sldId id="399" r:id="rId67"/>
    <p:sldId id="296" r:id="rId68"/>
    <p:sldId id="402" r:id="rId69"/>
    <p:sldId id="303" r:id="rId70"/>
    <p:sldId id="304" r:id="rId71"/>
    <p:sldId id="297" r:id="rId72"/>
    <p:sldId id="285" r:id="rId73"/>
    <p:sldId id="286" r:id="rId74"/>
    <p:sldId id="287" r:id="rId75"/>
    <p:sldId id="288" r:id="rId76"/>
    <p:sldId id="401" r:id="rId77"/>
    <p:sldId id="355" r:id="rId78"/>
    <p:sldId id="354" r:id="rId79"/>
    <p:sldId id="289" r:id="rId80"/>
    <p:sldId id="290" r:id="rId81"/>
    <p:sldId id="291" r:id="rId82"/>
    <p:sldId id="356" r:id="rId83"/>
    <p:sldId id="292" r:id="rId84"/>
    <p:sldId id="357" r:id="rId85"/>
    <p:sldId id="293" r:id="rId86"/>
    <p:sldId id="295" r:id="rId87"/>
    <p:sldId id="342" r:id="rId88"/>
    <p:sldId id="358" r:id="rId89"/>
    <p:sldId id="359" r:id="rId90"/>
    <p:sldId id="294" r:id="rId91"/>
    <p:sldId id="312" r:id="rId92"/>
    <p:sldId id="313" r:id="rId93"/>
    <p:sldId id="314" r:id="rId94"/>
    <p:sldId id="315" r:id="rId95"/>
    <p:sldId id="316" r:id="rId96"/>
    <p:sldId id="317" r:id="rId97"/>
    <p:sldId id="320" r:id="rId98"/>
    <p:sldId id="321" r:id="rId99"/>
    <p:sldId id="322" r:id="rId100"/>
    <p:sldId id="318" r:id="rId101"/>
    <p:sldId id="319" r:id="rId102"/>
    <p:sldId id="323" r:id="rId103"/>
    <p:sldId id="329" r:id="rId104"/>
    <p:sldId id="330" r:id="rId105"/>
    <p:sldId id="331" r:id="rId106"/>
    <p:sldId id="332" r:id="rId107"/>
    <p:sldId id="333" r:id="rId108"/>
    <p:sldId id="324" r:id="rId109"/>
    <p:sldId id="325" r:id="rId110"/>
    <p:sldId id="328" r:id="rId111"/>
    <p:sldId id="343" r:id="rId112"/>
    <p:sldId id="334" r:id="rId113"/>
    <p:sldId id="335" r:id="rId114"/>
    <p:sldId id="336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0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0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9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7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6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58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6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9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8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CFB42-2E7D-4452-95EC-893C6432DD28}" type="datetimeFigureOut">
              <a:rPr lang="en-US" smtClean="0"/>
              <a:pPr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73158-B25C-4455-8B2D-42D1DDED12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09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Stack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r>
              <a:rPr lang="en-US" sz="2800" dirty="0" smtClean="0"/>
              <a:t>A stack is a linear data structure consisting a list of element in which elements can be inserted or deleted at one end which is called as TOP of the stack.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5" y="1981200"/>
            <a:ext cx="5181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362200"/>
            <a:ext cx="1676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207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rmAutofit/>
          </a:bodyPr>
          <a:lstStyle/>
          <a:p>
            <a:r>
              <a:rPr lang="en-US" dirty="0" smtClean="0"/>
              <a:t>Formally stack may be defined as follows: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typedef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struct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stack </a:t>
            </a:r>
          </a:p>
          <a:p>
            <a:pPr marL="0" indent="0"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{ </a:t>
            </a:r>
          </a:p>
          <a:p>
            <a:pPr marL="0" indent="0">
              <a:buNone/>
            </a:pP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data [size]; </a:t>
            </a:r>
          </a:p>
          <a:p>
            <a:pPr marL="0" indent="0">
              <a:buNone/>
            </a:pP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top;</a:t>
            </a:r>
          </a:p>
          <a:p>
            <a:pPr marL="0" indent="0"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}stack; </a:t>
            </a:r>
          </a:p>
          <a:p>
            <a:pPr marL="0" indent="0">
              <a:buNone/>
            </a:pP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/>
              <a:t>size is constant, maximum number of elements that can be stored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37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838200"/>
            <a:ext cx="7924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90600"/>
            <a:ext cx="7620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447800"/>
            <a:ext cx="78486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077199" cy="594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8915399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Assumptions for Circular Queue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Front will always be pointing to the first element (as in linear queue)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If Front= Rear  =-1  or  (front=-1 &amp;&amp;  Rear=-1 )</a:t>
            </a:r>
          </a:p>
          <a:p>
            <a:pPr marL="514350" indent="-514350">
              <a:buNone/>
            </a:pPr>
            <a:r>
              <a:rPr lang="en-US" dirty="0" smtClean="0"/>
              <a:t>       Then queue will be empty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Assumptions for Circular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943600"/>
          </a:xfrm>
        </p:spPr>
        <p:txBody>
          <a:bodyPr/>
          <a:lstStyle/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3.Each time a new element is inserted into the queue so the Rear is incremented by one.</a:t>
            </a:r>
          </a:p>
          <a:p>
            <a:pPr marL="514350" indent="-514350">
              <a:buNone/>
            </a:pPr>
            <a:r>
              <a:rPr lang="en-US" dirty="0" smtClean="0"/>
              <a:t>i.e.   Rear=Rear + 1;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4. Each time an element is deleted from the queue so the Front is incremented by one.</a:t>
            </a:r>
          </a:p>
          <a:p>
            <a:pPr>
              <a:buNone/>
            </a:pPr>
            <a:r>
              <a:rPr lang="en-US" dirty="0" smtClean="0"/>
              <a:t>i.e. Front=Front + 1;</a:t>
            </a:r>
            <a:endParaRPr 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Circular Queue Full(Overflow)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686800" cy="5791200"/>
          </a:xfrm>
        </p:spPr>
        <p:txBody>
          <a:bodyPr/>
          <a:lstStyle/>
          <a:p>
            <a:endParaRPr lang="en-US" dirty="0" smtClean="0"/>
          </a:p>
          <a:p>
            <a:r>
              <a:rPr lang="en-US" sz="3600" dirty="0" smtClean="0"/>
              <a:t>If Front = 0 and Rear = </a:t>
            </a:r>
            <a:r>
              <a:rPr lang="en-US" sz="3600" dirty="0" err="1" smtClean="0"/>
              <a:t>Maxsize</a:t>
            </a:r>
            <a:r>
              <a:rPr lang="en-US" sz="3600" dirty="0" smtClean="0"/>
              <a:t> – 1  then the circular queue is full.</a:t>
            </a:r>
          </a:p>
          <a:p>
            <a:endParaRPr lang="en-US" sz="3600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Circular Queue Empty(Underflow)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front=-1 and rear =-1 </a:t>
            </a:r>
          </a:p>
          <a:p>
            <a:r>
              <a:rPr lang="en-US" dirty="0" smtClean="0"/>
              <a:t>Then there are no elements in the queue.</a:t>
            </a:r>
          </a:p>
          <a:p>
            <a:r>
              <a:rPr lang="en-US" dirty="0" smtClean="0"/>
              <a:t>This condition is called queue “Underflow” or “Empty Queue”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709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Stack as an ADT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7912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 </a:t>
            </a:r>
            <a:r>
              <a:rPr lang="en-US" sz="3000" dirty="0"/>
              <a:t>implementation of stack: </a:t>
            </a:r>
            <a:endParaRPr lang="en-US" sz="3000" dirty="0" smtClean="0"/>
          </a:p>
          <a:p>
            <a:pPr marL="0" indent="0">
              <a:buNone/>
            </a:pPr>
            <a:endParaRPr lang="en-US" sz="3000" dirty="0" smtClean="0"/>
          </a:p>
          <a:p>
            <a:r>
              <a:rPr lang="en-US" sz="3000" dirty="0" smtClean="0"/>
              <a:t>A </a:t>
            </a:r>
            <a:r>
              <a:rPr lang="en-US" sz="3000" dirty="0"/>
              <a:t>stack , s of integer data type can be defined as: </a:t>
            </a:r>
            <a:endParaRPr lang="en-US" sz="3000" dirty="0" smtClean="0"/>
          </a:p>
          <a:p>
            <a:endParaRPr lang="en-US" sz="3000" dirty="0" smtClean="0"/>
          </a:p>
          <a:p>
            <a:r>
              <a:rPr lang="en-US" sz="3000" dirty="0" err="1" smtClean="0"/>
              <a:t>int</a:t>
            </a:r>
            <a:r>
              <a:rPr lang="en-US" sz="3000" dirty="0" smtClean="0"/>
              <a:t> </a:t>
            </a:r>
            <a:r>
              <a:rPr lang="en-US" sz="3000" dirty="0"/>
              <a:t>s[10]; </a:t>
            </a:r>
            <a:endParaRPr lang="en-US" sz="3000" dirty="0" smtClean="0"/>
          </a:p>
          <a:p>
            <a:r>
              <a:rPr lang="en-US" sz="3000" dirty="0" err="1" smtClean="0"/>
              <a:t>int</a:t>
            </a:r>
            <a:r>
              <a:rPr lang="en-US" sz="3000" dirty="0" smtClean="0"/>
              <a:t> </a:t>
            </a:r>
            <a:r>
              <a:rPr lang="en-US" sz="3000" dirty="0"/>
              <a:t>top =-1; </a:t>
            </a:r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  <a:p>
            <a:r>
              <a:rPr lang="en-US" sz="3000" dirty="0"/>
              <a:t>Where s is an array of integer type which can hold integer values &amp; top is variable used to hold top position of list.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3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Priority Queue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686800" cy="5562600"/>
          </a:xfrm>
        </p:spPr>
        <p:txBody>
          <a:bodyPr/>
          <a:lstStyle/>
          <a:p>
            <a:r>
              <a:rPr lang="en-US" dirty="0" smtClean="0"/>
              <a:t>A priority queue is an abstract data type in which each element is assigned a priority.</a:t>
            </a:r>
          </a:p>
          <a:p>
            <a:endParaRPr lang="en-US" dirty="0" smtClean="0"/>
          </a:p>
          <a:p>
            <a:r>
              <a:rPr lang="en-US" dirty="0" smtClean="0"/>
              <a:t>An element with higher priority is processed before an element with a lower priority.</a:t>
            </a:r>
          </a:p>
          <a:p>
            <a:endParaRPr lang="en-US" dirty="0" smtClean="0"/>
          </a:p>
          <a:p>
            <a:r>
              <a:rPr lang="en-US" dirty="0" smtClean="0"/>
              <a:t>Two elements with the same priority are processed on a first Come-first Served basis.</a:t>
            </a:r>
            <a:endParaRPr lang="en-US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Advantage of Priority Queue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It is useful data structure for prioritizing jobs in operating system.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It is useful for categorizing data.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It is mostly used in Simulations.</a:t>
            </a:r>
            <a:endParaRPr 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Applications of Queue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>
              <a:buNone/>
            </a:pPr>
            <a:r>
              <a:rPr lang="en-US" sz="3400" b="1" dirty="0" smtClean="0"/>
              <a:t>1.Simulation:- </a:t>
            </a:r>
            <a:r>
              <a:rPr lang="en-US" sz="3400" dirty="0" smtClean="0"/>
              <a:t>means to help the user for obtaining the output of the program.</a:t>
            </a:r>
          </a:p>
          <a:p>
            <a:pPr>
              <a:buNone/>
            </a:pPr>
            <a:endParaRPr lang="en-US" sz="3400" dirty="0" smtClean="0"/>
          </a:p>
          <a:p>
            <a:pPr>
              <a:buNone/>
            </a:pPr>
            <a:r>
              <a:rPr lang="en-US" sz="3400" dirty="0" smtClean="0"/>
              <a:t>It permits the user to make several trials for getting the actual results and planned situations without disturbing the real situation.</a:t>
            </a:r>
          </a:p>
          <a:p>
            <a:pPr>
              <a:buNone/>
            </a:pPr>
            <a:endParaRPr lang="en-US" sz="3400" dirty="0" smtClean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Applications of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57912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2.CPU scheduling in multiprogramming and time sharing environment:- 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dirty="0" smtClean="0"/>
              <a:t>In multiprogramming several processes are kept in memory at one time.</a:t>
            </a:r>
          </a:p>
          <a:p>
            <a:pPr>
              <a:buNone/>
            </a:pPr>
            <a:r>
              <a:rPr lang="en-US" dirty="0" smtClean="0"/>
              <a:t>When one process is waiting for input output ,the Operating system takes the CPU away from that process and gives the CPU to another process.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382000" cy="5745163"/>
          </a:xfrm>
        </p:spPr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3.Round robin scheduling:-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It is used for time sharing system.</a:t>
            </a:r>
          </a:p>
          <a:p>
            <a:r>
              <a:rPr lang="en-US" dirty="0" smtClean="0"/>
              <a:t>The circular queue is used to implement such algorithms.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Stack Abstract Data type </a:t>
            </a:r>
          </a:p>
          <a:p>
            <a:pPr marL="0" indent="0">
              <a:buNone/>
            </a:pPr>
            <a:r>
              <a:rPr lang="en-US" sz="3600" dirty="0"/>
              <a:t>=</a:t>
            </a:r>
            <a:r>
              <a:rPr lang="en-US" sz="3600" dirty="0" smtClean="0"/>
              <a:t>Stack elements+ stack operations</a:t>
            </a:r>
          </a:p>
          <a:p>
            <a:pPr marL="0" indent="0">
              <a:buNone/>
            </a:pP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01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Stack representation 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represent the stack in memory using two ways:</a:t>
            </a:r>
          </a:p>
          <a:p>
            <a:endParaRPr lang="en-US" dirty="0"/>
          </a:p>
          <a:p>
            <a:r>
              <a:rPr lang="en-US" dirty="0" smtClean="0"/>
              <a:t>1.Using array</a:t>
            </a:r>
          </a:p>
          <a:p>
            <a:r>
              <a:rPr lang="en-US" dirty="0" smtClean="0"/>
              <a:t>2.Using Linked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Operations on Stack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2964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1.Create stack()/</a:t>
            </a:r>
            <a:r>
              <a:rPr lang="en-US" dirty="0" err="1" smtClean="0"/>
              <a:t>Initalize</a:t>
            </a:r>
            <a:r>
              <a:rPr lang="en-US" dirty="0" smtClean="0"/>
              <a:t> a stack:-</a:t>
            </a:r>
          </a:p>
          <a:p>
            <a:pPr marL="0" indent="0">
              <a:buNone/>
            </a:pPr>
            <a:r>
              <a:rPr lang="en-US" dirty="0" smtClean="0"/>
              <a:t>:- To initialize S as an empty stack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2.(Push)Insertion :- The process of adding new elements to the top of the stack is called PUSH.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As the element is added at the top, after every push operation the top is incremented by 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Operations 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3.Empty ( ):- To determine if a stack is empty or not.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4.Full( ) :- To determine if a stack is full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5.POP():- If stack is not empty ,then pop the element from its top.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0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382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US" dirty="0" smtClean="0"/>
              <a:t>What is the affect of PUSH and POP operations onto the stack. The stack contain 10,20,22,26,28,30 with 30 being at top of the stack. Show diagrammatically the effect of :-</a:t>
            </a:r>
          </a:p>
          <a:p>
            <a:r>
              <a:rPr lang="en-US" dirty="0" smtClean="0"/>
              <a:t>PUSH 46</a:t>
            </a:r>
          </a:p>
          <a:p>
            <a:r>
              <a:rPr lang="en-US" dirty="0" smtClean="0"/>
              <a:t>PUSH 48</a:t>
            </a:r>
          </a:p>
          <a:p>
            <a:r>
              <a:rPr lang="en-US" dirty="0" smtClean="0"/>
              <a:t>POP</a:t>
            </a:r>
          </a:p>
          <a:p>
            <a:r>
              <a:rPr lang="en-US" dirty="0" smtClean="0"/>
              <a:t>POP</a:t>
            </a:r>
          </a:p>
          <a:p>
            <a:r>
              <a:rPr lang="en-US" dirty="0" smtClean="0"/>
              <a:t>POP</a:t>
            </a:r>
          </a:p>
          <a:p>
            <a:r>
              <a:rPr lang="en-US" dirty="0" smtClean="0"/>
              <a:t>PUSH 82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9916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8610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686800" cy="53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1828800"/>
            <a:ext cx="1676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5725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839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915399" cy="576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PUSH operation</a:t>
            </a:r>
            <a:endParaRPr lang="en-US" b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5344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64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8915399" cy="662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4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709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Expression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991600" cy="5867400"/>
          </a:xfrm>
        </p:spPr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Three methods for Expression representation</a:t>
            </a:r>
          </a:p>
          <a:p>
            <a:pPr marL="0" indent="0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1.Infix    2.Prefix   3.Postfix</a:t>
            </a:r>
          </a:p>
          <a:p>
            <a:pPr marL="0" indent="0">
              <a:buNone/>
            </a:pPr>
            <a:endParaRPr lang="en-US" sz="3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Infix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:-  where operator is in between operands</a:t>
            </a:r>
          </a:p>
          <a:p>
            <a:pPr marL="0" indent="0">
              <a:buNone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                    ex:-  a + b </a:t>
            </a:r>
          </a:p>
          <a:p>
            <a:pPr marL="0" indent="0">
              <a:buNone/>
            </a:pP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Expression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600" dirty="0" smtClean="0"/>
              <a:t>2) </a:t>
            </a:r>
            <a:r>
              <a:rPr lang="en-US" sz="3600" b="1" dirty="0" smtClean="0"/>
              <a:t>Prefix</a:t>
            </a:r>
            <a:r>
              <a:rPr lang="en-US" sz="3600" dirty="0" smtClean="0"/>
              <a:t> :-  where operator is before operands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Example:-      + a b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68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Expression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839200" cy="5562600"/>
          </a:xfrm>
        </p:spPr>
        <p:txBody>
          <a:bodyPr/>
          <a:lstStyle/>
          <a:p>
            <a:endParaRPr lang="en-US" dirty="0" smtClean="0"/>
          </a:p>
          <a:p>
            <a:r>
              <a:rPr lang="en-US" sz="3600" dirty="0" smtClean="0"/>
              <a:t>3) Postfix:- where operator come after operand</a:t>
            </a:r>
          </a:p>
          <a:p>
            <a:pPr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Example:-  a b +  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460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Another example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8610600" cy="4983163"/>
          </a:xfrm>
        </p:spPr>
        <p:txBody>
          <a:bodyPr/>
          <a:lstStyle/>
          <a:p>
            <a:endParaRPr lang="en-US" dirty="0" smtClean="0"/>
          </a:p>
          <a:p>
            <a:r>
              <a:rPr lang="en-US" sz="3600" b="1" dirty="0" smtClean="0"/>
              <a:t>1.  Infix:-    a + b  * c</a:t>
            </a:r>
          </a:p>
          <a:p>
            <a:r>
              <a:rPr lang="en-US" sz="3600" b="1" dirty="0" smtClean="0"/>
              <a:t>2.Prefix:-    + a * b  c</a:t>
            </a:r>
          </a:p>
          <a:p>
            <a:r>
              <a:rPr lang="en-US" sz="3600" b="1" dirty="0" smtClean="0"/>
              <a:t>3. Postfix:-  a  b c  *  +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457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Evaluation of Infix expression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5715000"/>
          </a:xfrm>
        </p:spPr>
        <p:txBody>
          <a:bodyPr/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Infix expressions are evaluated from left to right but operator precedence(priority) must be consider.</a:t>
            </a:r>
          </a:p>
          <a:p>
            <a:pPr marL="0" indent="0">
              <a:buNone/>
            </a:pPr>
            <a:endParaRPr lang="en-US" sz="3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Example:- a + b * c</a:t>
            </a:r>
          </a:p>
          <a:p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In above example b  * c will be multiplied first and then it will be added to a.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 5  +  6 *  2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=5 + 12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=17</a:t>
            </a:r>
            <a:endParaRPr lang="en-US" sz="3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55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Evaluation of </a:t>
            </a:r>
            <a:r>
              <a:rPr lang="en-US" b="1" dirty="0" smtClean="0"/>
              <a:t>Prefix </a:t>
            </a:r>
            <a:r>
              <a:rPr lang="en-US" b="1" dirty="0"/>
              <a:t>expression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9144000" cy="5791200"/>
          </a:xfrm>
        </p:spPr>
        <p:txBody>
          <a:bodyPr/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Find an operator from right to left and perform the operation.</a:t>
            </a:r>
          </a:p>
          <a:p>
            <a:endParaRPr lang="en-US" sz="3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Example:-  + 5 * 3  2</a:t>
            </a:r>
          </a:p>
          <a:p>
            <a:pPr marL="0" indent="0"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Here from right to left first operator is multiplication ,so that 2 and 3 will be multiplied </a:t>
            </a:r>
          </a:p>
          <a:p>
            <a:pPr marL="0" indent="0"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So expression becomes + 5 6</a:t>
            </a:r>
          </a:p>
          <a:p>
            <a:pPr marL="0" indent="0"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Again from right to left first operator is +</a:t>
            </a:r>
          </a:p>
          <a:p>
            <a:pPr marL="0" indent="0"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So that 6 + 5</a:t>
            </a:r>
          </a:p>
          <a:p>
            <a:pPr marL="0" indent="0"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Expression becomes 11.</a:t>
            </a:r>
            <a:endParaRPr lang="en-US" sz="3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8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Define stack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A non-primitive linear data structure where insertion is done from one end called ‘top’ and deletion is done from the same end is known as stack.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051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55"/>
            <a:ext cx="8229600" cy="563562"/>
          </a:xfrm>
        </p:spPr>
        <p:txBody>
          <a:bodyPr>
            <a:noAutofit/>
          </a:bodyPr>
          <a:lstStyle/>
          <a:p>
            <a:r>
              <a:rPr lang="en-US" sz="3200" b="1" dirty="0"/>
              <a:t>Evaluation of </a:t>
            </a:r>
            <a:r>
              <a:rPr lang="en-US" sz="3200" b="1" dirty="0" smtClean="0"/>
              <a:t>Postfix </a:t>
            </a:r>
            <a:r>
              <a:rPr lang="en-US" sz="3200" b="1" dirty="0"/>
              <a:t>expression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Find an operator from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left to right  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and perform the operation.</a:t>
            </a:r>
          </a:p>
          <a:p>
            <a:endParaRPr lang="en-US" sz="3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Example:- 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5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2 *  + 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Here from left to right first operator is multiplication ,so multiply 3 * 2 </a:t>
            </a:r>
          </a:p>
          <a:p>
            <a:endParaRPr lang="en-US" sz="3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So expression becomes:-  5   6   +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Again from left to right first operator is addition ,so add 5 + 6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Expression becomes :- 11</a:t>
            </a:r>
            <a:endParaRPr lang="en-US" sz="3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8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/>
              <a:t>Evaluation of Postfix expression </a:t>
            </a:r>
            <a:r>
              <a:rPr lang="en-US" sz="3200" b="1" dirty="0" smtClean="0"/>
              <a:t>using a Stack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30763"/>
          </a:xfrm>
        </p:spPr>
        <p:txBody>
          <a:bodyPr/>
          <a:lstStyle/>
          <a:p>
            <a:r>
              <a:rPr lang="en-US" dirty="0" smtClean="0"/>
              <a:t>Given expression is :-   6  5  3   +   9   *   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1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839199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8686800" cy="5364163"/>
          </a:xfrm>
        </p:spPr>
        <p:txBody>
          <a:bodyPr/>
          <a:lstStyle/>
          <a:p>
            <a:r>
              <a:rPr lang="en-US" sz="2800" dirty="0" smtClean="0"/>
              <a:t>Evaluation of postfix expression 6  5  3   +   9   *   +</a:t>
            </a:r>
          </a:p>
          <a:p>
            <a:pPr>
              <a:buNone/>
            </a:pPr>
            <a:r>
              <a:rPr lang="en-US" sz="2800" dirty="0" smtClean="0"/>
              <a:t>In postfix expression ,scan the expression from left to right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905000"/>
            <a:ext cx="762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534400" cy="5440363"/>
          </a:xfrm>
        </p:spPr>
        <p:txBody>
          <a:bodyPr/>
          <a:lstStyle/>
          <a:p>
            <a:r>
              <a:rPr lang="en-US" sz="2400" dirty="0" smtClean="0"/>
              <a:t>Evaluate the  postfix expression 5 , 6 ,  2,   +, *,12,4,/ ,-</a:t>
            </a:r>
          </a:p>
          <a:p>
            <a:r>
              <a:rPr lang="en-US" sz="2800" dirty="0" smtClean="0"/>
              <a:t>In postfix expression ,scan the expression from left to right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057400"/>
            <a:ext cx="6858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Evaluation of Prefix expression 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86800" cy="5211763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Find an operator from right to left  and perform the operation.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Example:-  + 5 * 3  2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Here from right to left first operator is multiplication ,so that 2 and 3 will be multiplied 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 expression becomes + 5 6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Again from right to left first operator is +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So that 6 + 5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Expression becomes 11.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3100" b="1" dirty="0" smtClean="0"/>
              <a:t>Evaluation of Prefix expression using a Stack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8307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Evaluate the  prefix expression + , - ,2,7, * 8 , /,4,12 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1" y="228600"/>
            <a:ext cx="71628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534400" cy="5668963"/>
          </a:xfrm>
        </p:spPr>
        <p:txBody>
          <a:bodyPr/>
          <a:lstStyle/>
          <a:p>
            <a:r>
              <a:rPr lang="en-US" sz="2800" dirty="0" smtClean="0"/>
              <a:t>Evaluate the  prefix expression + , - ,2,7, * 8 , /,4,12</a:t>
            </a:r>
          </a:p>
          <a:p>
            <a:pPr>
              <a:buNone/>
            </a:pPr>
            <a:r>
              <a:rPr lang="en-US" sz="2800" dirty="0" smtClean="0"/>
              <a:t> </a:t>
            </a:r>
            <a:r>
              <a:rPr lang="en-US" sz="2400" dirty="0" smtClean="0"/>
              <a:t>In prefix expression ,scan the expression from right to left</a:t>
            </a:r>
            <a:endParaRPr 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057400"/>
            <a:ext cx="7010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endParaRPr lang="en-US" sz="3000" dirty="0" smtClean="0"/>
          </a:p>
          <a:p>
            <a:r>
              <a:rPr lang="en-US" sz="3000" dirty="0" smtClean="0"/>
              <a:t>Stack is a </a:t>
            </a:r>
            <a:r>
              <a:rPr lang="en-US" sz="3000" b="1" dirty="0" smtClean="0"/>
              <a:t>LIFO</a:t>
            </a:r>
            <a:r>
              <a:rPr lang="en-US" sz="3000" dirty="0" smtClean="0"/>
              <a:t>(Last in First out) structure </a:t>
            </a:r>
          </a:p>
          <a:p>
            <a:endParaRPr lang="en-US" sz="3000" dirty="0" smtClean="0"/>
          </a:p>
          <a:p>
            <a:r>
              <a:rPr lang="en-US" sz="3000" b="1" dirty="0" smtClean="0"/>
              <a:t>push() </a:t>
            </a:r>
            <a:r>
              <a:rPr lang="en-US" sz="3000" dirty="0" smtClean="0"/>
              <a:t>function is used to insert new elements into the Stack </a:t>
            </a:r>
          </a:p>
          <a:p>
            <a:endParaRPr lang="en-US" sz="3000" dirty="0" smtClean="0"/>
          </a:p>
          <a:p>
            <a:r>
              <a:rPr lang="en-US" sz="3000" b="1" dirty="0" smtClean="0"/>
              <a:t>pop() </a:t>
            </a:r>
            <a:r>
              <a:rPr lang="en-US" sz="3000" dirty="0" smtClean="0"/>
              <a:t>function is used to remove an element from the stack. Both insertion and removal are allowed at only one end of Stack called </a:t>
            </a:r>
            <a:r>
              <a:rPr lang="en-US" sz="3000" b="1" dirty="0" smtClean="0"/>
              <a:t>Top</a:t>
            </a:r>
            <a:r>
              <a:rPr lang="en-US" sz="3000" dirty="0" smtClean="0"/>
              <a:t>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1322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Solve it by prefix method</a:t>
            </a:r>
          </a:p>
          <a:p>
            <a:pPr>
              <a:buNone/>
            </a:pPr>
            <a:r>
              <a:rPr lang="en-US" dirty="0" smtClean="0"/>
              <a:t> -  ,  + , *,  2,  3,*,5,4,9</a:t>
            </a:r>
          </a:p>
          <a:p>
            <a:pPr>
              <a:buNone/>
            </a:pPr>
            <a:r>
              <a:rPr lang="en-US" dirty="0" err="1" smtClean="0"/>
              <a:t>Ans</a:t>
            </a:r>
            <a:r>
              <a:rPr lang="en-US" dirty="0" smtClean="0"/>
              <a:t>:- 17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Introduction to Recursion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Recursion is a process of expressing a function in terms of itself.</a:t>
            </a:r>
          </a:p>
          <a:p>
            <a:endParaRPr lang="en-US" dirty="0"/>
          </a:p>
          <a:p>
            <a:r>
              <a:rPr lang="en-US" dirty="0" smtClean="0"/>
              <a:t>The function which is called itself in its own body of the program is called Recursive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4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smtClean="0"/>
              <a:t>WAP for Factorial of a number using Recursive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fact(</a:t>
            </a:r>
            <a:r>
              <a:rPr lang="en-US" dirty="0" err="1" smtClean="0"/>
              <a:t>int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void main()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x,n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/>
              <a:t>clrscr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 err="1" smtClean="0"/>
              <a:t>printf</a:t>
            </a:r>
            <a:r>
              <a:rPr lang="en-US" dirty="0" smtClean="0"/>
              <a:t>(“\n Enter the value for n:”);</a:t>
            </a:r>
          </a:p>
          <a:p>
            <a:pPr marL="0" indent="0">
              <a:buNone/>
            </a:pPr>
            <a:r>
              <a:rPr lang="en-US" dirty="0" err="1" smtClean="0"/>
              <a:t>scanf</a:t>
            </a:r>
            <a:r>
              <a:rPr lang="en-US" dirty="0" smtClean="0"/>
              <a:t>(“%</a:t>
            </a:r>
            <a:r>
              <a:rPr lang="en-US" dirty="0" err="1" smtClean="0"/>
              <a:t>d”,&amp;n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x=fact(n);</a:t>
            </a:r>
          </a:p>
          <a:p>
            <a:pPr marL="0" indent="0">
              <a:buNone/>
            </a:pPr>
            <a:r>
              <a:rPr lang="en-US" dirty="0" err="1" smtClean="0"/>
              <a:t>printf</a:t>
            </a:r>
            <a:r>
              <a:rPr lang="en-US" dirty="0" smtClean="0"/>
              <a:t>(“\n factorial is :%</a:t>
            </a:r>
            <a:r>
              <a:rPr lang="en-US" dirty="0" err="1" smtClean="0"/>
              <a:t>d”,x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err="1" smtClean="0"/>
              <a:t>getch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9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"/>
            <a:ext cx="9144000" cy="6781800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fact(</a:t>
            </a:r>
            <a:r>
              <a:rPr lang="en-US" dirty="0" err="1" smtClean="0"/>
              <a:t>int</a:t>
            </a:r>
            <a:r>
              <a:rPr lang="en-US" dirty="0" smtClean="0"/>
              <a:t> n)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if(n==0)</a:t>
            </a:r>
          </a:p>
          <a:p>
            <a:pPr marL="0" indent="0">
              <a:buNone/>
            </a:pPr>
            <a:r>
              <a:rPr lang="en-US" dirty="0" smtClean="0"/>
              <a:t>return(1);</a:t>
            </a:r>
          </a:p>
          <a:p>
            <a:pPr marL="0" indent="0">
              <a:buNone/>
            </a:pPr>
            <a:r>
              <a:rPr lang="en-US" dirty="0" smtClean="0"/>
              <a:t>return(n*fact(n-1));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o/p:- Enter the value of n: 5</a:t>
            </a:r>
          </a:p>
          <a:p>
            <a:pPr marL="0" indent="0">
              <a:buNone/>
            </a:pPr>
            <a:r>
              <a:rPr lang="en-US" dirty="0"/>
              <a:t>factorial is </a:t>
            </a:r>
            <a:r>
              <a:rPr lang="en-US" dirty="0" smtClean="0"/>
              <a:t>:120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Advantages of Recursion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86106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1.The recursion is very flexible in data structure like stacks, queues, linked list and quick sort.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2.Using recursion the length of the program can be reduced.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0412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563562"/>
          </a:xfrm>
        </p:spPr>
        <p:txBody>
          <a:bodyPr>
            <a:noAutofit/>
          </a:bodyPr>
          <a:lstStyle/>
          <a:p>
            <a:pPr algn="l"/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Precedence(Priority) of Operators</a:t>
            </a:r>
          </a:p>
          <a:p>
            <a:pPr>
              <a:buNone/>
            </a:pPr>
            <a:r>
              <a:rPr lang="en-US" dirty="0" smtClean="0"/>
              <a:t>     (  )   highest </a:t>
            </a:r>
          </a:p>
          <a:p>
            <a:pPr marL="514350" indent="-514350">
              <a:buAutoNum type="arabicParenR"/>
            </a:pPr>
            <a:r>
              <a:rPr lang="en-US" dirty="0" smtClean="0"/>
              <a:t>^         :- first priority</a:t>
            </a:r>
          </a:p>
          <a:p>
            <a:pPr marL="514350" indent="-514350">
              <a:buAutoNum type="arabicParenR"/>
            </a:pPr>
            <a:r>
              <a:rPr lang="en-US" dirty="0" smtClean="0"/>
              <a:t>*  ,  /  :- Second priority</a:t>
            </a:r>
          </a:p>
          <a:p>
            <a:pPr marL="514350" indent="-514350">
              <a:buAutoNum type="arabicParenR"/>
            </a:pPr>
            <a:r>
              <a:rPr lang="en-US" dirty="0" smtClean="0"/>
              <a:t>+ ,  -   :- third priority</a:t>
            </a:r>
          </a:p>
          <a:p>
            <a:pPr marL="514350" indent="-514350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/>
              <a:t>Conversion of Infix expression into prefix/postfix expression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Conversion of expression will be done by considering the priorities of operators.</a:t>
            </a:r>
          </a:p>
          <a:p>
            <a:r>
              <a:rPr lang="en-US" dirty="0" smtClean="0"/>
              <a:t>Conversion of an expression can be done in two methods:</a:t>
            </a:r>
          </a:p>
          <a:p>
            <a:pPr marL="514350" indent="-514350">
              <a:buAutoNum type="arabicParenR"/>
            </a:pPr>
            <a:r>
              <a:rPr lang="en-US" dirty="0" smtClean="0"/>
              <a:t>Manual method</a:t>
            </a:r>
          </a:p>
          <a:p>
            <a:pPr marL="514350" indent="-514350">
              <a:buAutoNum type="arabicParenR"/>
            </a:pPr>
            <a:r>
              <a:rPr lang="en-US" dirty="0" smtClean="0"/>
              <a:t>Stack method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Manual method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1.Completely parenthesize the expression to understand the order of operations.</a:t>
            </a:r>
          </a:p>
          <a:p>
            <a:endParaRPr lang="en-US" dirty="0" smtClean="0"/>
          </a:p>
          <a:p>
            <a:r>
              <a:rPr lang="en-US" dirty="0" smtClean="0"/>
              <a:t>2.To convert infix to prefix ,move the operators to the left side of the brackets.</a:t>
            </a:r>
          </a:p>
          <a:p>
            <a:endParaRPr lang="en-US" dirty="0" smtClean="0"/>
          </a:p>
          <a:p>
            <a:r>
              <a:rPr lang="en-US" dirty="0" smtClean="0"/>
              <a:t>3.To convert infix to postfix move the operators to the right side of the brackets.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579438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Convert infix to prefix manual method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1.Paranthesize the infix expression according to the priority</a:t>
            </a:r>
          </a:p>
          <a:p>
            <a:pPr>
              <a:buNone/>
            </a:pPr>
            <a:r>
              <a:rPr lang="en-US" dirty="0" smtClean="0"/>
              <a:t>2.Move each operator to its corresponding left parenthesis .</a:t>
            </a:r>
          </a:p>
          <a:p>
            <a:pPr>
              <a:buNone/>
            </a:pPr>
            <a:r>
              <a:rPr lang="en-US" dirty="0" smtClean="0"/>
              <a:t>3.Remove the parenthesis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Infix to prefix example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4983163"/>
          </a:xfrm>
        </p:spPr>
        <p:txBody>
          <a:bodyPr/>
          <a:lstStyle/>
          <a:p>
            <a:r>
              <a:rPr lang="en-US" dirty="0" smtClean="0"/>
              <a:t>Ex1:- </a:t>
            </a:r>
            <a:r>
              <a:rPr lang="en-US" dirty="0" err="1" smtClean="0"/>
              <a:t>a+b</a:t>
            </a:r>
            <a:r>
              <a:rPr lang="en-US" dirty="0" smtClean="0"/>
              <a:t>*c        original expression      </a:t>
            </a:r>
          </a:p>
          <a:p>
            <a:pPr>
              <a:buNone/>
            </a:pPr>
            <a:r>
              <a:rPr lang="en-US" dirty="0" smtClean="0"/>
              <a:t>1. Parenthesize the infix expression according to priority  so  a + (b *c)</a:t>
            </a:r>
          </a:p>
          <a:p>
            <a:pPr>
              <a:buNone/>
            </a:pPr>
            <a:r>
              <a:rPr lang="en-US" dirty="0" smtClean="0"/>
              <a:t>                         (a + (b * c) )   infix expression</a:t>
            </a:r>
          </a:p>
          <a:p>
            <a:pPr>
              <a:buNone/>
            </a:pPr>
            <a:r>
              <a:rPr lang="en-US" dirty="0" smtClean="0"/>
              <a:t> 2.Move each operator to left  (a+*</a:t>
            </a:r>
            <a:r>
              <a:rPr lang="en-US" dirty="0" err="1" smtClean="0"/>
              <a:t>bc</a:t>
            </a:r>
            <a:r>
              <a:rPr lang="en-US" dirty="0" smtClean="0"/>
              <a:t>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      +a*</a:t>
            </a:r>
            <a:r>
              <a:rPr lang="en-US" dirty="0" err="1" smtClean="0"/>
              <a:t>bc</a:t>
            </a:r>
            <a:r>
              <a:rPr lang="en-US" dirty="0" smtClean="0"/>
              <a:t>      converted prefix expression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762999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28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Infix to prefix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Ex2:-  </a:t>
            </a:r>
            <a:r>
              <a:rPr lang="en-US" dirty="0" err="1" smtClean="0"/>
              <a:t>a+b</a:t>
            </a:r>
            <a:r>
              <a:rPr lang="en-US" dirty="0" smtClean="0"/>
              <a:t>*c-d         original expression</a:t>
            </a:r>
          </a:p>
          <a:p>
            <a:pPr>
              <a:buNone/>
            </a:pPr>
            <a:r>
              <a:rPr lang="en-US" dirty="0" smtClean="0"/>
              <a:t>a+(b*c)-d</a:t>
            </a:r>
          </a:p>
          <a:p>
            <a:pPr>
              <a:buNone/>
            </a:pPr>
            <a:r>
              <a:rPr lang="en-US" dirty="0" smtClean="0"/>
              <a:t>(a+(b*c)-d</a:t>
            </a:r>
            <a:r>
              <a:rPr lang="en-US" sz="2400" dirty="0" smtClean="0"/>
              <a:t>)    infix expression after giving the </a:t>
            </a:r>
            <a:r>
              <a:rPr lang="en-US" sz="2400" dirty="0" err="1" smtClean="0"/>
              <a:t>paraenthesis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(a+*</a:t>
            </a:r>
            <a:r>
              <a:rPr lang="en-US" dirty="0" err="1" smtClean="0"/>
              <a:t>bc</a:t>
            </a:r>
            <a:r>
              <a:rPr lang="en-US" dirty="0" smtClean="0"/>
              <a:t>-d)</a:t>
            </a:r>
          </a:p>
          <a:p>
            <a:pPr>
              <a:buNone/>
            </a:pPr>
            <a:r>
              <a:rPr lang="en-US" dirty="0" smtClean="0"/>
              <a:t>+a*</a:t>
            </a:r>
            <a:r>
              <a:rPr lang="en-US" dirty="0" err="1" smtClean="0"/>
              <a:t>bc</a:t>
            </a:r>
            <a:r>
              <a:rPr lang="en-US" dirty="0" smtClean="0"/>
              <a:t>-d</a:t>
            </a:r>
          </a:p>
          <a:p>
            <a:pPr>
              <a:buNone/>
            </a:pPr>
            <a:r>
              <a:rPr lang="en-US" dirty="0" smtClean="0"/>
              <a:t>-+a*</a:t>
            </a:r>
            <a:r>
              <a:rPr lang="en-US" dirty="0" err="1" smtClean="0"/>
              <a:t>bcd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INFIX TO PREFIX</a:t>
            </a:r>
          </a:p>
          <a:p>
            <a:pPr>
              <a:buNone/>
            </a:pPr>
            <a:r>
              <a:rPr lang="en-US" b="1" dirty="0" smtClean="0"/>
              <a:t>Ex3:    (A +  B ^ C ) * D + E ^ 5</a:t>
            </a:r>
          </a:p>
          <a:p>
            <a:pPr>
              <a:buNone/>
            </a:pPr>
            <a:r>
              <a:rPr lang="en-US" b="1" dirty="0" smtClean="0"/>
              <a:t>(A + (B ^ C) )* D + (E ^ 5) </a:t>
            </a:r>
          </a:p>
          <a:p>
            <a:pPr>
              <a:buNone/>
            </a:pPr>
            <a:r>
              <a:rPr lang="en-US" dirty="0" smtClean="0"/>
              <a:t>first calculate B ^ C  </a:t>
            </a:r>
            <a:r>
              <a:rPr lang="en-US" dirty="0" err="1" smtClean="0"/>
              <a:t>i.e</a:t>
            </a:r>
            <a:r>
              <a:rPr lang="en-US" dirty="0" smtClean="0"/>
              <a:t> ^ BC</a:t>
            </a:r>
          </a:p>
          <a:p>
            <a:pPr>
              <a:buNone/>
            </a:pPr>
            <a:r>
              <a:rPr lang="en-US" dirty="0" smtClean="0"/>
              <a:t>So,   (A + ^ B C) *D + E ^ 5)</a:t>
            </a:r>
          </a:p>
          <a:p>
            <a:pPr>
              <a:buNone/>
            </a:pPr>
            <a:r>
              <a:rPr lang="en-US" dirty="0" smtClean="0"/>
              <a:t>      + A ^ B C * D + E ^ 5</a:t>
            </a:r>
          </a:p>
          <a:p>
            <a:pPr>
              <a:buNone/>
            </a:pPr>
            <a:r>
              <a:rPr lang="en-US" dirty="0" smtClean="0"/>
              <a:t>* + A ^ B C D + E ^ 5</a:t>
            </a:r>
          </a:p>
          <a:p>
            <a:pPr>
              <a:buNone/>
            </a:pPr>
            <a:r>
              <a:rPr lang="en-US" dirty="0" smtClean="0"/>
              <a:t>* + A ^ B C D + ^ E 5</a:t>
            </a:r>
          </a:p>
          <a:p>
            <a:pPr>
              <a:buNone/>
            </a:pPr>
            <a:r>
              <a:rPr lang="en-US" dirty="0" smtClean="0"/>
              <a:t>+ * + A ^ B C D ^ E 5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57943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/>
              <a:t>Convert infix to postfix manual method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1.Paranthesize the infix expression according to the priority</a:t>
            </a:r>
          </a:p>
          <a:p>
            <a:pPr>
              <a:buNone/>
            </a:pPr>
            <a:r>
              <a:rPr lang="en-US" dirty="0" smtClean="0"/>
              <a:t>2.Move each operator to its corresponding right parenthesis .</a:t>
            </a:r>
          </a:p>
          <a:p>
            <a:pPr>
              <a:buNone/>
            </a:pPr>
            <a:r>
              <a:rPr lang="en-US" dirty="0" smtClean="0"/>
              <a:t>3.Remove the parenthesis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65563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Infix to postfix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Ex1:-   </a:t>
            </a:r>
            <a:r>
              <a:rPr lang="en-US" dirty="0" smtClean="0"/>
              <a:t>a + b*c    original expression</a:t>
            </a:r>
          </a:p>
          <a:p>
            <a:pPr>
              <a:buNone/>
            </a:pPr>
            <a:r>
              <a:rPr lang="en-US" dirty="0" smtClean="0"/>
              <a:t>1.Parenthesize the infix expression according to priority  so a+(b*c)</a:t>
            </a:r>
          </a:p>
          <a:p>
            <a:pPr>
              <a:buNone/>
            </a:pPr>
            <a:r>
              <a:rPr lang="en-US" dirty="0" smtClean="0"/>
              <a:t>                         (a+(b*c))   </a:t>
            </a:r>
            <a:r>
              <a:rPr lang="en-US" dirty="0" err="1" smtClean="0"/>
              <a:t>origional</a:t>
            </a:r>
            <a:r>
              <a:rPr lang="en-US" dirty="0" smtClean="0"/>
              <a:t> expression</a:t>
            </a:r>
          </a:p>
          <a:p>
            <a:pPr>
              <a:buNone/>
            </a:pPr>
            <a:r>
              <a:rPr lang="en-US" dirty="0" smtClean="0"/>
              <a:t> 2.Move each operator to right  (</a:t>
            </a:r>
            <a:r>
              <a:rPr lang="en-US" dirty="0" err="1" smtClean="0"/>
              <a:t>a+bc</a:t>
            </a:r>
            <a:r>
              <a:rPr lang="en-US" dirty="0" smtClean="0"/>
              <a:t>*)</a:t>
            </a:r>
          </a:p>
          <a:p>
            <a:pPr>
              <a:buNone/>
            </a:pPr>
            <a:r>
              <a:rPr lang="en-US" dirty="0" err="1" smtClean="0"/>
              <a:t>abc</a:t>
            </a:r>
            <a:r>
              <a:rPr lang="en-US" dirty="0" smtClean="0"/>
              <a:t>*+          final postfix expression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5794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Infix to postfix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5287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Ex2:-   </a:t>
            </a:r>
            <a:r>
              <a:rPr lang="en-US" dirty="0" smtClean="0"/>
              <a:t> a + b ^ c *d + e ^ 5      original expression</a:t>
            </a:r>
          </a:p>
          <a:p>
            <a:pPr>
              <a:buNone/>
            </a:pPr>
            <a:r>
              <a:rPr lang="en-US" dirty="0" smtClean="0"/>
              <a:t>(  (a + (b ^ c) *d + (e ^ 5)  )</a:t>
            </a:r>
          </a:p>
          <a:p>
            <a:pPr>
              <a:buNone/>
            </a:pPr>
            <a:r>
              <a:rPr lang="en-US" dirty="0" smtClean="0"/>
              <a:t>((</a:t>
            </a:r>
            <a:r>
              <a:rPr lang="en-US" dirty="0" err="1" smtClean="0"/>
              <a:t>a+b^c</a:t>
            </a:r>
            <a:r>
              <a:rPr lang="en-US" dirty="0" smtClean="0"/>
              <a:t>)*d  + e ^ 5)</a:t>
            </a:r>
          </a:p>
          <a:p>
            <a:pPr>
              <a:buNone/>
            </a:pPr>
            <a:r>
              <a:rPr lang="en-US" dirty="0" smtClean="0"/>
              <a:t>  Now b ^ c must be calculated first</a:t>
            </a:r>
          </a:p>
          <a:p>
            <a:r>
              <a:rPr lang="en-US" dirty="0" smtClean="0"/>
              <a:t>(a + </a:t>
            </a:r>
            <a:r>
              <a:rPr lang="en-US" dirty="0" err="1" smtClean="0"/>
              <a:t>bc</a:t>
            </a:r>
            <a:r>
              <a:rPr lang="en-US" dirty="0" smtClean="0"/>
              <a:t>^)*d + e ^ 5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abc</a:t>
            </a:r>
            <a:r>
              <a:rPr lang="en-US" dirty="0" smtClean="0"/>
              <a:t>^+ *d+e^5</a:t>
            </a:r>
          </a:p>
          <a:p>
            <a:r>
              <a:rPr lang="en-US" dirty="0" err="1" smtClean="0"/>
              <a:t>abc</a:t>
            </a:r>
            <a:r>
              <a:rPr lang="en-US" dirty="0" smtClean="0"/>
              <a:t>^+d*+e^5</a:t>
            </a:r>
          </a:p>
          <a:p>
            <a:r>
              <a:rPr lang="en-US" dirty="0" err="1" smtClean="0"/>
              <a:t>abc</a:t>
            </a:r>
            <a:r>
              <a:rPr lang="en-US" dirty="0" smtClean="0"/>
              <a:t>^+d*+e5^</a:t>
            </a:r>
          </a:p>
          <a:p>
            <a:r>
              <a:rPr lang="en-US" dirty="0" err="1" smtClean="0"/>
              <a:t>abc</a:t>
            </a:r>
            <a:r>
              <a:rPr lang="en-US" dirty="0" smtClean="0"/>
              <a:t>^+de5^*+   final postfix expression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7848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8077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66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85800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Algorithm to convert infix expression to postfix expression using stack   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r>
              <a:rPr lang="en-US" dirty="0" smtClean="0"/>
              <a:t>The postfix expression will be constructed left to right using operands from original expression and operators are removed from stack.</a:t>
            </a:r>
          </a:p>
          <a:p>
            <a:r>
              <a:rPr lang="en-US" dirty="0" smtClean="0"/>
              <a:t>The algorithm is finished when stack is empty.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"/>
            <a:ext cx="76962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77724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458200" cy="563562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smtClean="0"/>
              <a:t>CONVERT INFIX TO POSTFIX ((A+B)*D)^(E-F)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991600" cy="5867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After giving parenthesis to infix expression: (((A+B)*D)^(E-F))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066800"/>
            <a:ext cx="8534400" cy="536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9144000" cy="64770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Stack is said to be in </a:t>
            </a:r>
            <a:r>
              <a:rPr lang="en-US" b="1" dirty="0" smtClean="0"/>
              <a:t>Overflow</a:t>
            </a:r>
            <a:r>
              <a:rPr lang="en-US" dirty="0" smtClean="0"/>
              <a:t> state when it is completely full and is said to be in </a:t>
            </a:r>
            <a:r>
              <a:rPr lang="en-US" b="1" dirty="0" smtClean="0"/>
              <a:t>Underflow</a:t>
            </a:r>
            <a:r>
              <a:rPr lang="en-US" dirty="0" smtClean="0"/>
              <a:t> state if it is completely empty.</a:t>
            </a:r>
          </a:p>
          <a:p>
            <a:endParaRPr lang="en-US" dirty="0" smtClean="0"/>
          </a:p>
          <a:p>
            <a:r>
              <a:rPr lang="en-US" dirty="0" smtClean="0"/>
              <a:t>The simplest application of a stack is to reverse a word. You push a given word to stack - letter by letter - and then pop letters from the stack.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8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381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dirty="0" smtClean="0"/>
              <a:t>Convert Infix to postfix    (A+B/C*(D+E)-F) = ((</a:t>
            </a:r>
            <a:r>
              <a:rPr lang="en-US" sz="2800" b="1" dirty="0" err="1" smtClean="0"/>
              <a:t>a+b</a:t>
            </a:r>
            <a:r>
              <a:rPr lang="en-US" sz="2800" b="1" dirty="0" smtClean="0"/>
              <a:t>/c*(</a:t>
            </a:r>
            <a:r>
              <a:rPr lang="en-US" sz="2800" b="1" dirty="0" err="1" smtClean="0"/>
              <a:t>d+e</a:t>
            </a:r>
            <a:r>
              <a:rPr lang="en-US" sz="2800" b="1" dirty="0" smtClean="0"/>
              <a:t>)-f))    </a:t>
            </a:r>
            <a:endParaRPr lang="en-US" sz="28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685800"/>
            <a:ext cx="8915400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7162800" cy="571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38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Algorithm to Convert infix to prefix expression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Push ‘)’ onto stack and add ‘(‘ to the end of A</a:t>
            </a:r>
          </a:p>
          <a:p>
            <a:pPr marL="514350" indent="-514350">
              <a:buAutoNum type="arabicPeriod"/>
            </a:pPr>
            <a:r>
              <a:rPr lang="en-US" dirty="0" smtClean="0"/>
              <a:t>Scan A from right to left and repeat steps 3 to 6 for each element of A until the stack is empty.</a:t>
            </a:r>
          </a:p>
          <a:p>
            <a:pPr marL="514350" indent="-514350">
              <a:buAutoNum type="arabicPeriod"/>
            </a:pPr>
            <a:r>
              <a:rPr lang="en-US" dirty="0" smtClean="0"/>
              <a:t>if an operand is encountered add it to B.</a:t>
            </a:r>
          </a:p>
          <a:p>
            <a:pPr marL="514350" indent="-514350">
              <a:buAutoNum type="arabicPeriod"/>
            </a:pPr>
            <a:r>
              <a:rPr lang="en-US" dirty="0" smtClean="0"/>
              <a:t>If a right parenthesis is encountered push it onto stack.</a:t>
            </a:r>
          </a:p>
          <a:p>
            <a:pPr marL="514350" indent="-514350">
              <a:buAutoNum type="arabicPeriod"/>
            </a:pPr>
            <a:r>
              <a:rPr lang="en-US" dirty="0" smtClean="0"/>
              <a:t>If an operator is encountered then </a:t>
            </a:r>
          </a:p>
          <a:p>
            <a:pPr marL="514350" indent="-514350">
              <a:buNone/>
            </a:pPr>
            <a:r>
              <a:rPr lang="en-US" dirty="0" smtClean="0"/>
              <a:t>a) Repeatedly pop from stack and add to B each operator which has same or higher precedence than the operator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b) Add operator to stack</a:t>
            </a:r>
          </a:p>
          <a:p>
            <a:pPr>
              <a:buNone/>
            </a:pPr>
            <a:r>
              <a:rPr lang="en-US" dirty="0" smtClean="0"/>
              <a:t>6. If a left parenthesis is encountered then</a:t>
            </a:r>
          </a:p>
          <a:p>
            <a:pPr marL="514350" indent="-514350">
              <a:buAutoNum type="alphaLcParenR"/>
            </a:pPr>
            <a:r>
              <a:rPr lang="en-US" dirty="0" smtClean="0"/>
              <a:t>Repeatedly pop from the stack and add to B</a:t>
            </a:r>
          </a:p>
          <a:p>
            <a:pPr marL="514350" indent="-514350">
              <a:buAutoNum type="alphaLcParenR"/>
            </a:pPr>
            <a:r>
              <a:rPr lang="en-US" dirty="0" smtClean="0"/>
              <a:t>Remove the left parenthesis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7) exit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0"/>
            <a:ext cx="8382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91600" cy="1143000"/>
          </a:xfrm>
        </p:spPr>
        <p:txBody>
          <a:bodyPr>
            <a:noAutofit/>
          </a:bodyPr>
          <a:lstStyle/>
          <a:p>
            <a:pPr lvl="0" algn="l"/>
            <a:r>
              <a:rPr lang="en-US" sz="2400" b="1" dirty="0" smtClean="0"/>
              <a:t>Convert infix to prefix A + B – C * D/E + F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Add the parenthesis and scan the expression from right to left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After adding Parenthesis (A+B –C *D/E+F)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04950"/>
            <a:ext cx="8915400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304800" y="0"/>
            <a:ext cx="8153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Convert infix to prefix 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(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A+B)*(C/G)+F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Add the parenthesis and scan the expression from right to left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AFTER ADDING PARENTHESIS ((A+B)*(C/G) +F)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90601"/>
            <a:ext cx="8991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Tower of Hanoi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91506"/>
            <a:ext cx="7005637" cy="458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24800" y="2438400"/>
            <a:ext cx="990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2286000"/>
            <a:ext cx="20574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854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579438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TOWER OF HANOI</a:t>
            </a:r>
            <a:endParaRPr lang="en-US" sz="3600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8915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7" y="1705769"/>
            <a:ext cx="5800725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89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43000" contrast="22000"/>
          </a:blip>
          <a:srcRect/>
          <a:stretch>
            <a:fillRect/>
          </a:stretch>
        </p:blipFill>
        <p:spPr bwMode="auto">
          <a:xfrm>
            <a:off x="457200" y="533400"/>
            <a:ext cx="8382000" cy="5592763"/>
          </a:xfrm>
          <a:prstGeom prst="rect">
            <a:avLst/>
          </a:prstGeom>
          <a:noFill/>
          <a:ln w="9525">
            <a:solidFill>
              <a:schemeClr val="accent1">
                <a:alpha val="32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67" y="1600200"/>
            <a:ext cx="615306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5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457" y="1600200"/>
            <a:ext cx="587908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2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Queue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09364" cy="5715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ea typeface="MS Mincho" charset="-128"/>
                <a:cs typeface="Times New Roman" pitchFamily="18" charset="0"/>
              </a:rPr>
              <a:t>It is an ordered group of  items of elements.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ea typeface="MS Mincho" charset="-128"/>
                <a:cs typeface="Times New Roman" pitchFamily="18" charset="0"/>
              </a:rPr>
              <a:t>Queues have two ends: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ea typeface="MS Mincho" charset="-128"/>
                <a:cs typeface="Times New Roman" pitchFamily="18" charset="0"/>
              </a:rPr>
              <a:t>Elements are added at one end.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ea typeface="MS Mincho" charset="-128"/>
                <a:cs typeface="Times New Roman" pitchFamily="18" charset="0"/>
              </a:rPr>
              <a:t>Elements are removed from the other end.</a:t>
            </a:r>
          </a:p>
          <a:p>
            <a:r>
              <a:rPr lang="en-US" dirty="0" smtClean="0">
                <a:latin typeface="Times New Roman" pitchFamily="18" charset="0"/>
                <a:ea typeface="MS Mincho" charset="-128"/>
                <a:cs typeface="Times New Roman" pitchFamily="18" charset="0"/>
              </a:rPr>
              <a:t>The element added first is also removed first 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ea typeface="MS Mincho" charset="-128"/>
                <a:cs typeface="Times New Roman" pitchFamily="18" charset="0"/>
              </a:rPr>
              <a:t>(</a:t>
            </a:r>
            <a:r>
              <a:rPr lang="en-US" b="1" dirty="0" smtClean="0">
                <a:latin typeface="Times New Roman" pitchFamily="18" charset="0"/>
                <a:ea typeface="MS Mincho" charset="-128"/>
                <a:cs typeface="Times New Roman" pitchFamily="18" charset="0"/>
              </a:rPr>
              <a:t>FIFO</a:t>
            </a:r>
            <a:r>
              <a:rPr lang="en-US" dirty="0" smtClean="0">
                <a:latin typeface="Times New Roman" pitchFamily="18" charset="0"/>
                <a:ea typeface="MS Mincho" charset="-128"/>
                <a:cs typeface="Times New Roman" pitchFamily="18" charset="0"/>
              </a:rPr>
              <a:t>: First In, First Out).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73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7772399" cy="525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859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b="1" dirty="0" smtClean="0"/>
              <a:t>Types of Queue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1. Linear Queue </a:t>
            </a:r>
          </a:p>
          <a:p>
            <a:r>
              <a:rPr lang="en-US" sz="3600" dirty="0" smtClean="0"/>
              <a:t>2.Circular Queue </a:t>
            </a:r>
          </a:p>
          <a:p>
            <a:r>
              <a:rPr lang="en-US" sz="3600" dirty="0" smtClean="0"/>
              <a:t>3.Double ended queue</a:t>
            </a:r>
          </a:p>
          <a:p>
            <a:r>
              <a:rPr lang="en-US" sz="3600" dirty="0" smtClean="0"/>
              <a:t>4. Priority Queue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76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472115"/>
              </p:ext>
            </p:extLst>
          </p:nvPr>
        </p:nvGraphicFramePr>
        <p:xfrm>
          <a:off x="76200" y="52843"/>
          <a:ext cx="9067800" cy="5751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9939"/>
                <a:gridCol w="4617861"/>
              </a:tblGrid>
              <a:tr h="531467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Stack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Queue</a:t>
                      </a:r>
                      <a:endParaRPr lang="en-US" sz="2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5913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Stack is a LIFO data structure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Queue is a FIFO data structure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551885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In a stack ,all insertion and deletions are permitted only at one end</a:t>
                      </a:r>
                      <a:r>
                        <a:rPr lang="en-US" sz="2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of stack which is called as Top of  stack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In a queue items are inserted at one end called</a:t>
                      </a:r>
                      <a:r>
                        <a:rPr lang="en-US" sz="2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the Rear and deleted from the other end called the Front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35117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Stack</a:t>
                      </a:r>
                      <a:r>
                        <a:rPr lang="en-US" sz="2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is widely used in recursion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Queue</a:t>
                      </a:r>
                      <a:r>
                        <a:rPr lang="en-US" sz="2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is more useful in many of the real life applications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551885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Example:- </a:t>
                      </a:r>
                    </a:p>
                    <a:p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A stack</a:t>
                      </a:r>
                      <a:r>
                        <a:rPr lang="en-US" sz="2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of plates,</a:t>
                      </a:r>
                    </a:p>
                    <a:p>
                      <a:r>
                        <a:rPr lang="en-US" sz="2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A stack of coins 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imes New Roman" pitchFamily="18" charset="0"/>
                          <a:cs typeface="Times New Roman" pitchFamily="18" charset="0"/>
                        </a:rPr>
                        <a:t>Example:-A</a:t>
                      </a:r>
                      <a:r>
                        <a:rPr lang="en-US" sz="2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queue of people waiting to purchase tickets.</a:t>
                      </a:r>
                      <a:endParaRPr lang="en-US" sz="2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7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Deletion and insertion in Queue</a:t>
            </a:r>
            <a:endParaRPr 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2133600"/>
            <a:ext cx="7467599" cy="2596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0"/>
            <a:ext cx="7619999" cy="373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1,11,15,3,6,10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00200"/>
            <a:ext cx="838199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8458199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175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Applications of Stack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1.Recursion</a:t>
            </a:r>
          </a:p>
          <a:p>
            <a:pPr marL="0" indent="0">
              <a:buNone/>
            </a:pPr>
            <a:r>
              <a:rPr lang="en-US" dirty="0" smtClean="0"/>
              <a:t>2.Keeping track of function calls</a:t>
            </a:r>
          </a:p>
          <a:p>
            <a:pPr marL="0" indent="0">
              <a:buNone/>
            </a:pPr>
            <a:r>
              <a:rPr lang="en-US" dirty="0" smtClean="0"/>
              <a:t>3.Evaulation of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5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458200" cy="569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22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344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9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066800"/>
            <a:ext cx="7620000" cy="3839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8610600" cy="534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7772400" cy="3996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1"/>
            <a:ext cx="8305800" cy="4952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3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1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Disadvantage  of Linear Queue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4102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disadvantage of using the Linear queue is as </a:t>
            </a:r>
          </a:p>
          <a:p>
            <a:endParaRPr lang="en-US" b="1" dirty="0" smtClean="0"/>
          </a:p>
          <a:p>
            <a:r>
              <a:rPr lang="en-US" b="1" dirty="0" smtClean="0"/>
              <a:t>we delete the elements, the front moves ahead, even though the queue is empty we still cannot add the elements in the queue.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Uses of Queue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computer system to maintain waiting list for single shared resources such as printer, disk,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It is used as buffers on MP3 players, iPod playlist,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Used for CPU scheduling in multiprogramming and time sharing systems.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 startAt="4"/>
            </a:pPr>
            <a:r>
              <a:rPr lang="en-US" sz="2800" dirty="0" smtClean="0"/>
              <a:t>In real life, Call Center phone systems will use Queues, to hold people calling them in an order, until a service representative is free.</a:t>
            </a:r>
          </a:p>
          <a:p>
            <a:pPr marL="514350" indent="-514350">
              <a:buAutoNum type="arabicPeriod" startAt="4"/>
            </a:pPr>
            <a:endParaRPr lang="en-US" sz="2800" dirty="0" smtClean="0"/>
          </a:p>
          <a:p>
            <a:pPr marL="514350" indent="-514350">
              <a:buAutoNum type="arabicPeriod" startAt="4"/>
            </a:pPr>
            <a:r>
              <a:rPr lang="en-US" sz="2800" dirty="0" smtClean="0"/>
              <a:t> Handling of interrupts in real-time systems.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Stack as an ADT(abstract data type)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960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stack of elements of any data type can be given as a finite sequence of elements of that type.</a:t>
            </a:r>
          </a:p>
          <a:p>
            <a:endParaRPr lang="en-US" dirty="0" smtClean="0"/>
          </a:p>
          <a:p>
            <a:r>
              <a:rPr lang="en-US" dirty="0" err="1" smtClean="0"/>
              <a:t>Adt</a:t>
            </a:r>
            <a:r>
              <a:rPr lang="en-US" dirty="0" smtClean="0"/>
              <a:t> = data elements + operations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Circular Queue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715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Circular Queue can be viewed as a Wire ,in which the two ends of the wire are connected together.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Circular Queue is a linear data structure in which the operations are performed based on FIFO (First In First Out) principle .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Circular Queue the last position is connected back to the first position to make a circle.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2032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8686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838200"/>
            <a:ext cx="8229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458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19200"/>
            <a:ext cx="800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1143000"/>
            <a:ext cx="8382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95400"/>
            <a:ext cx="7620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371600"/>
            <a:ext cx="7619999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7772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90600"/>
            <a:ext cx="7848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3235</TotalTime>
  <Words>2524</Words>
  <Application>Microsoft Office PowerPoint</Application>
  <PresentationFormat>On-screen Show (4:3)</PresentationFormat>
  <Paragraphs>356</Paragraphs>
  <Slides>114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5" baseType="lpstr">
      <vt:lpstr>Office Theme</vt:lpstr>
      <vt:lpstr>Stack</vt:lpstr>
      <vt:lpstr>PowerPoint Presentation</vt:lpstr>
      <vt:lpstr>Define stack</vt:lpstr>
      <vt:lpstr>PowerPoint Presentation</vt:lpstr>
      <vt:lpstr>PowerPoint Presentation</vt:lpstr>
      <vt:lpstr>PowerPoint Presentation</vt:lpstr>
      <vt:lpstr>PowerPoint Presentation</vt:lpstr>
      <vt:lpstr>Applications of Stack</vt:lpstr>
      <vt:lpstr>Stack as an ADT(abstract data type)</vt:lpstr>
      <vt:lpstr>PowerPoint Presentation</vt:lpstr>
      <vt:lpstr>Stack as an ADT</vt:lpstr>
      <vt:lpstr>PowerPoint Presentation</vt:lpstr>
      <vt:lpstr>Stack representation  </vt:lpstr>
      <vt:lpstr>Operations on Stack</vt:lpstr>
      <vt:lpstr>Operations on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PUSH operation</vt:lpstr>
      <vt:lpstr>PowerPoint Presentation</vt:lpstr>
      <vt:lpstr>Expression Representation</vt:lpstr>
      <vt:lpstr>Expression Representation</vt:lpstr>
      <vt:lpstr>Expression Representation</vt:lpstr>
      <vt:lpstr>Another example</vt:lpstr>
      <vt:lpstr>Evaluation of Infix expression </vt:lpstr>
      <vt:lpstr>Evaluation of Prefix expression </vt:lpstr>
      <vt:lpstr>Evaluation of Postfix expression </vt:lpstr>
      <vt:lpstr>Evaluation of Postfix expression using a Stack</vt:lpstr>
      <vt:lpstr>PowerPoint Presentation</vt:lpstr>
      <vt:lpstr>PowerPoint Presentation</vt:lpstr>
      <vt:lpstr>PowerPoint Presentation</vt:lpstr>
      <vt:lpstr>PowerPoint Presentation</vt:lpstr>
      <vt:lpstr>Evaluation of Prefix expression </vt:lpstr>
      <vt:lpstr> Evaluation of Prefix expression using a Stack </vt:lpstr>
      <vt:lpstr>PowerPoint Presentation</vt:lpstr>
      <vt:lpstr>PowerPoint Presentation</vt:lpstr>
      <vt:lpstr>PowerPoint Presentation</vt:lpstr>
      <vt:lpstr>Introduction to Recursion</vt:lpstr>
      <vt:lpstr>WAP for Factorial of a number using Recursive </vt:lpstr>
      <vt:lpstr>PowerPoint Presentation</vt:lpstr>
      <vt:lpstr>Advantages of Recursion</vt:lpstr>
      <vt:lpstr>PowerPoint Presentation</vt:lpstr>
      <vt:lpstr>Conversion of Infix expression into prefix/postfix expression</vt:lpstr>
      <vt:lpstr> Manual method </vt:lpstr>
      <vt:lpstr>Convert infix to prefix manual method</vt:lpstr>
      <vt:lpstr>Infix to prefix example</vt:lpstr>
      <vt:lpstr>Infix to prefix</vt:lpstr>
      <vt:lpstr>PowerPoint Presentation</vt:lpstr>
      <vt:lpstr>Convert infix to postfix manual method</vt:lpstr>
      <vt:lpstr>Infix to postfix</vt:lpstr>
      <vt:lpstr>Infix to postfix</vt:lpstr>
      <vt:lpstr>PowerPoint Presentation</vt:lpstr>
      <vt:lpstr>Algorithm to convert infix expression to postfix expression using stack    </vt:lpstr>
      <vt:lpstr>PowerPoint Presentation</vt:lpstr>
      <vt:lpstr>PowerPoint Presentation</vt:lpstr>
      <vt:lpstr>CONVERT INFIX TO POSTFIX ((A+B)*D)^(E-F)</vt:lpstr>
      <vt:lpstr>Convert Infix to postfix    (A+B/C*(D+E)-F) = ((a+b/c*(d+e)-f))    </vt:lpstr>
      <vt:lpstr>PowerPoint Presentation</vt:lpstr>
      <vt:lpstr>Algorithm to Convert infix to prefix expression</vt:lpstr>
      <vt:lpstr>PowerPoint Presentation</vt:lpstr>
      <vt:lpstr>PowerPoint Presentation</vt:lpstr>
      <vt:lpstr>Convert infix to prefix A + B – C * D/E + F Add the parenthesis and scan the expression from right to left After adding Parenthesis (A+B –C *D/E+F)</vt:lpstr>
      <vt:lpstr>PowerPoint Presentation</vt:lpstr>
      <vt:lpstr>Tower of Hanoi</vt:lpstr>
      <vt:lpstr>TOWER OF HANOI</vt:lpstr>
      <vt:lpstr>PowerPoint Presentation</vt:lpstr>
      <vt:lpstr>PowerPoint Presentation</vt:lpstr>
      <vt:lpstr>PowerPoint Presentation</vt:lpstr>
      <vt:lpstr>Queue </vt:lpstr>
      <vt:lpstr>PowerPoint Presentation</vt:lpstr>
      <vt:lpstr>Types of Queue</vt:lpstr>
      <vt:lpstr>PowerPoint Presentation</vt:lpstr>
      <vt:lpstr>Deletion and insertion in Queue</vt:lpstr>
      <vt:lpstr>PowerPoint Presentation</vt:lpstr>
      <vt:lpstr>1,11,15,3,6,10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Disadvantage  of Linear Queue</vt:lpstr>
      <vt:lpstr>Uses of Queue</vt:lpstr>
      <vt:lpstr>PowerPoint Presentation</vt:lpstr>
      <vt:lpstr>Circular 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Assumptions for Circular Queue</vt:lpstr>
      <vt:lpstr>Assumptions for Circular Queue</vt:lpstr>
      <vt:lpstr>Circular Queue Full(Overflow)</vt:lpstr>
      <vt:lpstr>Circular Queue Empty(Underflow)</vt:lpstr>
      <vt:lpstr>Priority Queue</vt:lpstr>
      <vt:lpstr>Advantage of Priority Queue</vt:lpstr>
      <vt:lpstr>Applications of Queue</vt:lpstr>
      <vt:lpstr>Applications of Queue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MMM</dc:creator>
  <cp:lastModifiedBy>mmmali-pc</cp:lastModifiedBy>
  <cp:revision>416</cp:revision>
  <dcterms:created xsi:type="dcterms:W3CDTF">2018-07-10T08:57:50Z</dcterms:created>
  <dcterms:modified xsi:type="dcterms:W3CDTF">2021-10-18T04:04:34Z</dcterms:modified>
</cp:coreProperties>
</file>